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7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5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8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0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5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8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3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32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9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4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48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9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68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627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91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280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6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60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8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9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6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6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7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3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8275-70F2-4351-8531-DF13E82A193A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7C25-A8C5-4E02-8CA8-20DA9DD37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5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9741-B226-491B-879B-66EE4C2E43B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B25D46-7B98-4CC7-8FF3-36F98AFEA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7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kot.mintrud.gov.ru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kot.mintrud.gov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70602-2A5B-4DF4-8542-25FD0F2C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36244"/>
            <a:ext cx="10176932" cy="764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+mn-lt"/>
              </a:rPr>
              <a:t>Требования к работодателю, проводящему обучение работников требованиям охраны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31E41-C683-4424-8CF5-911B071AA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54667"/>
            <a:ext cx="11599333" cy="53509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Работодатель, проводящий обучение по охране труда должен иметь: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материально-техническую базу: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         -  места обучения работников или учебные помещения (не менее 1 места обучения на 100 работников организации);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         -  оборудование, тренажеры для осуществления обучения;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учебно-методическую базу: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         -  программы обучения по охране труда;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         -  учебные материалы для каждой программы;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не менее 2 лиц, проводящих обучение по охране труда, в штате организации или специалистов, привлекаемых по договору гражданско-правового характера;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комиссию по проверке знания требований охраны труда.</a:t>
            </a:r>
          </a:p>
        </p:txBody>
      </p:sp>
    </p:spTree>
    <p:extLst>
      <p:ext uri="{BB962C8B-B14F-4D97-AF65-F5344CB8AC3E}">
        <p14:creationId xmlns:p14="http://schemas.microsoft.com/office/powerpoint/2010/main" val="35700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F2561-229D-4B69-8BDD-7A049088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9467"/>
            <a:ext cx="9980611" cy="108373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/>
              </a:rPr>
              <a:t>Уведомление в Минтруд России об обучении своих работников вопросам охраны труда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046DE-584C-4484-8003-BEC8E4845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90" y="1761067"/>
            <a:ext cx="5069944" cy="470746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Прикрепите копию локального нормативного акта (решения) о проведении обучения по охране труда работодателем без привлечения организации или индивидуального предпринимателя, оказывающих услуги по обучению работодателей и работников вопросам охраны труда.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Нажимаем кнопку «Сохранить». Система отобразит окно просмотра подготовленного Уведомления со статусом «Новое» и возможностью отредактировать уведомление через кнопку «Редактировать» или вообще аннулировать его. Для отправления в Минтруд России «нового» уведомления, необходимо нажать на кнопку «Отправить»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FF4052-FBC6-4E39-952E-E194AFB5B4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34665" y="1958740"/>
            <a:ext cx="5069945" cy="40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AEFEF-31F9-4BF1-928E-0FE08EC9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33" y="457200"/>
            <a:ext cx="10014479" cy="1447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/>
              </a:rPr>
              <a:t>Уведомление в Минтруд России об обучении своих работников вопросам охраны труда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9B565B-4019-482D-BA8E-1BB6E5FB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133" y="2133600"/>
            <a:ext cx="10014479" cy="377762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Уведомления рассматривает служащий Минтруда России.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Если принято положительное решение, в карточке отобразится статус «Принято, ожидает внесения в Реестр» или «Внесено в реестр», и запись об организации-работодателе попадет в «Реестр индивидуальных предпринимателей и юридических лиц, осуществляющих деятельность по обучению своих работников вопросам охраны труда».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случае отрицательного решения по рассмотрению Уведомления, статус такой записи будет «Отклонено».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14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4BE2B-3085-4C5F-B063-CB7412C9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624110"/>
            <a:ext cx="9828212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+mn-lt"/>
              </a:rPr>
              <a:t>Реестр работодателей, обучающих своих работников охране труда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28841B-6D0E-4BAB-AF38-756D0BF05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137" b="3193"/>
          <a:stretch/>
        </p:blipFill>
        <p:spPr>
          <a:xfrm>
            <a:off x="2116667" y="1727199"/>
            <a:ext cx="8807147" cy="46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0ECD-D33D-4B74-BB16-BCB5B095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45" y="446033"/>
            <a:ext cx="10244667" cy="100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Передача работодателем сведений в Реестр обученных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81D27-14FB-4A5C-8CC4-30DCF4D9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74799"/>
            <a:ext cx="10522479" cy="483716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Войдите в </a:t>
            </a:r>
            <a:r>
              <a:rPr lang="ru-R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ЛКОТ</a:t>
            </a:r>
            <a:r>
              <a:rPr lang="ru-RU" dirty="0">
                <a:solidFill>
                  <a:schemeClr val="tx1"/>
                </a:solidFill>
              </a:rPr>
              <a:t>, используя логин и пароль.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Перейдите в раздел «Обучение по охране труда»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AB9530-6319-4E9D-A84F-827F5418C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4" t="26210" r="6514" b="3950"/>
          <a:stretch/>
        </p:blipFill>
        <p:spPr>
          <a:xfrm>
            <a:off x="1933698" y="2501899"/>
            <a:ext cx="7088315" cy="29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1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0ECD-D33D-4B74-BB16-BCB5B095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45" y="446033"/>
            <a:ext cx="10244667" cy="100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Передача работодателем сведений в Реестр обученных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81D27-14FB-4A5C-8CC4-30DCF4D9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74800"/>
            <a:ext cx="10522479" cy="508588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Для внесения информации в «Реестр обученных по охране труда лиц» (далее – Реестр обученных) в главном меню личного кабинета работодателя по охране труда следует кликнуть на пункт меню «Обучение по охране труда» =&gt; «Реестр обученных лиц», чтобы попасть в раздел, посвящённый обучению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1B3CC5-F9A6-4A42-B8A5-DEAE8D3C1F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3" t="14738" r="9003" b="7459"/>
          <a:stretch/>
        </p:blipFill>
        <p:spPr>
          <a:xfrm>
            <a:off x="3980004" y="2788233"/>
            <a:ext cx="7524608" cy="36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0ECD-D33D-4B74-BB16-BCB5B095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45" y="446033"/>
            <a:ext cx="10244667" cy="100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Передача работодателем сведений в Реестр обученных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81D27-14FB-4A5C-8CC4-30DCF4D9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20800"/>
            <a:ext cx="10905067" cy="53600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Реестра обученных лиц, где собрана информация обо всех, кто прошёл проверку знаний у работодателя или в аккредитованных обучающих организациях.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0D4408-2B46-4661-833C-D7D72ACFE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806" t="39753" r="15972" b="6504"/>
          <a:stretch/>
        </p:blipFill>
        <p:spPr>
          <a:xfrm>
            <a:off x="2336799" y="2157977"/>
            <a:ext cx="8195734" cy="36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1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0ECD-D33D-4B74-BB16-BCB5B095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45" y="446033"/>
            <a:ext cx="10244667" cy="100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Передача работодателем сведений в Реестр обученных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81D27-14FB-4A5C-8CC4-30DCF4D9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20800"/>
            <a:ext cx="10905067" cy="53600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Для внесения сведений об обученном работнике в Реестр обученных необходимо нажать «К ожидающим записям»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1E20DE-76B6-4338-AF47-7275EC8A5B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6084" y="2322290"/>
            <a:ext cx="819983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1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0ECD-D33D-4B74-BB16-BCB5B095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45" y="446033"/>
            <a:ext cx="10244667" cy="100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Передача работодателем сведений в Реестр обученных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81D27-14FB-4A5C-8CC4-30DCF4D9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20800"/>
            <a:ext cx="10905067" cy="53600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На странице «Реестр обученных по охране труда лиц» нажмите на «Добавить», выберите пункт «Создать»,  для внесения данных пакетом (файл </a:t>
            </a:r>
            <a:r>
              <a:rPr lang="en-US" dirty="0">
                <a:solidFill>
                  <a:schemeClr val="tx1"/>
                </a:solidFill>
              </a:rPr>
              <a:t>xml</a:t>
            </a:r>
            <a:r>
              <a:rPr lang="ru-RU" dirty="0">
                <a:solidFill>
                  <a:schemeClr val="tx1"/>
                </a:solidFill>
              </a:rPr>
              <a:t>) нажмите «Импортировать»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218F5-8670-472E-85C3-F72467E72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778" t="12346" r="16945" b="22963"/>
          <a:stretch/>
        </p:blipFill>
        <p:spPr>
          <a:xfrm>
            <a:off x="3285067" y="2322290"/>
            <a:ext cx="7145866" cy="39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0ECD-D33D-4B74-BB16-BCB5B095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45" y="446033"/>
            <a:ext cx="10244667" cy="100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Передача работодателем сведений в Реестр обученных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81D27-14FB-4A5C-8CC4-30DCF4D9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20800"/>
            <a:ext cx="10905067" cy="53600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Необходимо заполнить все поля и нажать «Сохранить»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8AB42-07BB-4C39-8981-AC6CADFE5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086" t="9383" r="23875" b="4692"/>
          <a:stretch/>
        </p:blipFill>
        <p:spPr>
          <a:xfrm>
            <a:off x="3824102" y="2077375"/>
            <a:ext cx="5523097" cy="45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0ECD-D33D-4B74-BB16-BCB5B095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45" y="446033"/>
            <a:ext cx="10244667" cy="100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Передача работодателем сведений в Реестр обученных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81D27-14FB-4A5C-8CC4-30DCF4D9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320800"/>
            <a:ext cx="10905067" cy="53600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Необходимо заполнить все поля и нажать «Сохранить» Система отобразит страницу «Записи, ожидающие добавления в реестр» с обновлённым набором. На добавленной записи кликнуть на кнопку «Действия» и выбрать «Добавить в реестр» и подтвердить электронной подписью.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5829DD-199A-4BB1-9AE9-8050BC717D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361" t="17653" r="27222" b="45557"/>
          <a:stretch/>
        </p:blipFill>
        <p:spPr>
          <a:xfrm>
            <a:off x="3090333" y="3149600"/>
            <a:ext cx="5537200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70602-2A5B-4DF4-8542-25FD0F2C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36244"/>
            <a:ext cx="10176932" cy="764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+mn-lt"/>
              </a:rPr>
              <a:t>Требования к работодателю, проводящему обучение работников требованиям охраны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31E41-C683-4424-8CF5-911B071AA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354667"/>
            <a:ext cx="10430932" cy="53509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</a:rPr>
              <a:t>Места обучения должны быть оснащены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 необходимым оборудованием;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нормативными правовыми актами;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учебно-методическими материалами;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материалами для проведения проверки знания;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информационно-справочными системами.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Допускается использовать в качестве мест обучения по охране труда рабочее место работников, при условии оснащения его всем необходимым для проведения обучения и проверки знания требований охраны труда.</a:t>
            </a:r>
          </a:p>
        </p:txBody>
      </p:sp>
    </p:spTree>
    <p:extLst>
      <p:ext uri="{BB962C8B-B14F-4D97-AF65-F5344CB8AC3E}">
        <p14:creationId xmlns:p14="http://schemas.microsoft.com/office/powerpoint/2010/main" val="112563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40ECD-D33D-4B74-BB16-BCB5B095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5" y="146646"/>
            <a:ext cx="10315003" cy="5546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Передача работодателем сведений в Реестр обученных лиц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81D27-14FB-4A5C-8CC4-30DCF4D9E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6278" y="1905000"/>
            <a:ext cx="4313864" cy="377762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3BE0AD-1726-4657-A368-1C34BB967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296" y="896645"/>
            <a:ext cx="5311342" cy="5690421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работ, связанных с эксплуатацией подъемных сооружений.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работ, связанных с эксплуатацией тепловых энергоустановок.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 в электроустановках.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работ, связанных с эксплуатацией сосудов, работающих под избыточным давлением.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обращения с животными.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при выполнении водолазных работ.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работ по поиску, идентификации, обезвреживанию и уничтожению взрывоопасных предметов.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 в непосредственной близости от полотна или проезжей части эксплуатируемых автомобильных и железных дорог.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 на участках с патогенным заражением почвы.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 по валке леса, в особо опасных условиях.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 по перемещению тяжеловесных и крупногабаритных грузов при отсутствии машин соответствующей грузоподъемности и разборке покосившихся и опасных (неправильно уложенных) штабелей из круглых лесоматериалов.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 с радиоактивными веществами и источниками ионизирующих излучений.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 с ручным инструментом, в том числе пиротехническим.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</a:rPr>
              <a:t>Безопасные методы и приемы выполнения работ в театрах.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DB7698-4EA2-4576-A4CA-E645A313550D}"/>
              </a:ext>
            </a:extLst>
          </p:cNvPr>
          <p:cNvSpPr/>
          <p:nvPr/>
        </p:nvSpPr>
        <p:spPr>
          <a:xfrm>
            <a:off x="683393" y="1175378"/>
            <a:ext cx="5060779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В ЕИСОТ 25 наименование программ обучения, которые можно внести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Общие вопросы охраны труда и функционирования системы управления охраной труда.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051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Безопасные методы и приемы выполнения работ при воздействии вредных и/или опасных производственных факторов, источников опасности, идентифицированных в рамках специальной оценки условий труда и оценки профессиональных рисков.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051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бучение по использованию (применению) средств индивидуальной защиты.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051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бучение по оказанию первой помощи пострадавшим.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земляных работ.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ремонтных, монтажных и демонтажных работ зданий и сооружений.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при размещении, демонтаже, техническом обслуживании и ремонте технологического оборудования (включая технологическое оборудование).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работ на высоте.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пожароопасных работ.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работ в ограниченных и замкнутых пространствах (ОЗП).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строительных работ, в том числе: окрасочные работы, электросварочные и газосварочные работы.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работ, связанных с опасностью воздействия сильнодействующих и ядовитых веществ.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газоопасных работ.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Безопасные методы и приемы выполнения огневых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75202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70602-2A5B-4DF4-8542-25FD0F2C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36244"/>
            <a:ext cx="10176932" cy="7644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Комиссии по проверке  знания требований охраны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31E41-C683-4424-8CF5-911B071AA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1354667"/>
            <a:ext cx="10803466" cy="53509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</a:rPr>
              <a:t>Комиссия по проверке знания требований охраны труда должна состоять не менее, чем из трех человек: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председателя,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заместителя (заместителей) председателя (при необходимости),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членов комиссии.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</a:rPr>
              <a:t>В состав комиссии работодателя могут входить: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руководители и специалисты структурных подразделений,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руководители и специалисты служб охраны труда.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лица, проводящие обучение по охране труда,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представители выборного профсоюзного органа, представляющего интересы работников данной организации, в том числе уполномоченные (доверенные) лица по охране труда профессиональных союзов.</a:t>
            </a:r>
          </a:p>
        </p:txBody>
      </p:sp>
    </p:spTree>
    <p:extLst>
      <p:ext uri="{BB962C8B-B14F-4D97-AF65-F5344CB8AC3E}">
        <p14:creationId xmlns:p14="http://schemas.microsoft.com/office/powerpoint/2010/main" val="101859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8FDB3-068D-4DF9-8436-96A9DBFE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33" y="306333"/>
            <a:ext cx="10414000" cy="7604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+mn-lt"/>
              </a:rPr>
              <a:t>Создание личного кабинета работодателя по охране труда в ЕИСОТ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6D8D1-8425-432F-B3E2-4ADE39F3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533" y="1354667"/>
            <a:ext cx="10210800" cy="5197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Для авторизации в личный кабинет по охране труда  (далее-ЛКОТ) необходимо перейти по адресу </a:t>
            </a:r>
            <a:r>
              <a:rPr lang="ru-RU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https://lkot.mintrud.gov.ru/</a:t>
            </a:r>
            <a:endParaRPr lang="ru-RU" u="sng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Нажимаем «Вход в систему»</a:t>
            </a: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Будет выполнена переадресация в ЕСИА на страницу входа.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Необходимо ввести реквизиты и нажать «Войти»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5927AA-AD4F-43BC-BD5A-14D62AF938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488041"/>
            <a:ext cx="6180665" cy="2218266"/>
          </a:xfrm>
          <a:prstGeom prst="rect">
            <a:avLst/>
          </a:prstGeom>
        </p:spPr>
      </p:pic>
      <p:pic>
        <p:nvPicPr>
          <p:cNvPr id="10" name="Объект 10">
            <a:extLst>
              <a:ext uri="{FF2B5EF4-FFF2-40B4-BE49-F238E27FC236}">
                <a16:creationId xmlns:a16="http://schemas.microsoft.com/office/drawing/2014/main" id="{97C656D6-EC7C-4468-B710-5159EF9D1A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485" t="4119" r="37304"/>
          <a:stretch/>
        </p:blipFill>
        <p:spPr>
          <a:xfrm>
            <a:off x="8812212" y="2826296"/>
            <a:ext cx="2336800" cy="36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9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FF7B2-BBFF-475F-BAF4-7D0DB509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533" y="624110"/>
            <a:ext cx="9862079" cy="645890"/>
          </a:xfrm>
        </p:spPr>
        <p:txBody>
          <a:bodyPr/>
          <a:lstStyle/>
          <a:p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/>
              </a:rPr>
              <a:t>Создание личного кабинета работодателя по охране труда в ЕИСОТ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D419278-FD6D-40FF-A75C-6ECB2B3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1574800"/>
            <a:ext cx="10657945" cy="433642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Если данный пользователь входит первый раз, то портал Госуслуг запросит разрешение на предоставление прав доступа для приложения «Федеральная государственная информационная система учёта результатов проведения специальной оценки условий труда».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Для продолжения ввода нажать «Предоставить»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Система выполнит переадресацию в ЛКОТ и выведет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 перечень доступных организаций.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32B331-19C5-4465-959A-416F9241D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838"/>
          <a:stretch/>
        </p:blipFill>
        <p:spPr>
          <a:xfrm>
            <a:off x="7755468" y="2592947"/>
            <a:ext cx="1515256" cy="3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D8457-44BD-442D-B1FB-393EA4A7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33" y="301441"/>
            <a:ext cx="10008864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Уведомление в Минтруд России об обучении своих работников вопросам охраны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16B96-AA83-48B0-8005-E805B8A21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89" y="1676400"/>
            <a:ext cx="5408611" cy="423482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Входим в личный кабинет работодателя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422F23-9871-49A8-9A76-06A930FFE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022"/>
            <a:ext cx="5408611" cy="456486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Переходим в раздел «Обучение по охране труда» и выбираем в выпадающем списке позицию «Уведомления по реестру работодателей»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F80E48-93D8-480A-AAC0-E5F197248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166" t="17531" r="24028" b="30617"/>
          <a:stretch/>
        </p:blipFill>
        <p:spPr>
          <a:xfrm>
            <a:off x="687390" y="2130110"/>
            <a:ext cx="5577944" cy="3556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9D2925-1BD3-40A9-9133-7B8314611D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1360" y="2679574"/>
            <a:ext cx="4923250" cy="39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9D914-9ED0-4E37-8B30-D5E986208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8" y="306333"/>
            <a:ext cx="10346264" cy="128089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/>
              </a:rPr>
              <a:t>Уведомление в Минтруд России об обучении своих работников вопросам охраны труда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2CC9249-F9F7-4209-BB56-6235013D1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87223"/>
            <a:ext cx="11243733" cy="432399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Система отобразит страницу «Уведомления о намерении осуществлять деятельность по обучению своих работников вопросам охраны труда»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9BA7BF-F134-460F-BE79-0812AAD9C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500" t="17037" r="17361" b="42469"/>
          <a:stretch/>
        </p:blipFill>
        <p:spPr>
          <a:xfrm>
            <a:off x="1032932" y="2859646"/>
            <a:ext cx="8314268" cy="27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3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D9370-4752-451A-9A9A-48FF8DE8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6333"/>
            <a:ext cx="9675812" cy="128089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/>
              </a:rPr>
              <a:t>Уведомление в Минтруд России об обучении своих работников вопросам охраны труда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C54AC64-588E-4463-B26A-A1A474CF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933" y="1659467"/>
            <a:ext cx="9455679" cy="425175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Система отобразит страницу «Создание уведомления» с электронной формой уведомления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1578DB-EFFA-478A-9319-7A4AB84CB6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185" y="2317529"/>
            <a:ext cx="4209552" cy="39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F6C024-98F7-4760-B147-7068080A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57" y="23706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/>
              </a:rPr>
              <a:t>Уведомление в Минтруд России об обучении своих работников вопросам охраны труда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2A6CB29-5355-4FF9-B974-554290F0A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716" y="1905000"/>
            <a:ext cx="5197151" cy="399884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Выбираем тип уведомления «Регистрация в реестре индивидуальных предпринимателей и юридических лиц, осуществляющих деятельность по обучению своих работников вопросам охраны труда», вводим данные организации и нажимаем на кнопку «Сохранить»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DA2FF3-EA88-401A-8C32-F1BC9C448D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9734" y="1696959"/>
            <a:ext cx="6222152" cy="49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6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1312</Words>
  <Application>Microsoft Office PowerPoint</Application>
  <PresentationFormat>Широкоэкранный</PresentationFormat>
  <Paragraphs>113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Wingdings 3</vt:lpstr>
      <vt:lpstr>Тема Office</vt:lpstr>
      <vt:lpstr>Легкий дым</vt:lpstr>
      <vt:lpstr>Требования к работодателю, проводящему обучение работников требованиям охраны труда</vt:lpstr>
      <vt:lpstr>Требования к работодателю, проводящему обучение работников требованиям охраны труда</vt:lpstr>
      <vt:lpstr>Комиссии по проверке  знания требований охраны труда</vt:lpstr>
      <vt:lpstr>Создание личного кабинета работодателя по охране труда в ЕИСОТ</vt:lpstr>
      <vt:lpstr>Создание личного кабинета работодателя по охране труда в ЕИСОТ</vt:lpstr>
      <vt:lpstr>Уведомление в Минтруд России об обучении своих работников вопросам охраны труда</vt:lpstr>
      <vt:lpstr>Уведомление в Минтруд России об обучении своих работников вопросам охраны труда</vt:lpstr>
      <vt:lpstr>Уведомление в Минтруд России об обучении своих работников вопросам охраны труда</vt:lpstr>
      <vt:lpstr>Уведомление в Минтруд России об обучении своих работников вопросам охраны труда</vt:lpstr>
      <vt:lpstr>Уведомление в Минтруд России об обучении своих работников вопросам охраны труда</vt:lpstr>
      <vt:lpstr>Уведомление в Минтруд России об обучении своих работников вопросам охраны труда</vt:lpstr>
      <vt:lpstr>Реестр работодателей, обучающих своих работников охране труда </vt:lpstr>
      <vt:lpstr>Передача работодателем сведений в Реестр обученных лиц</vt:lpstr>
      <vt:lpstr>Передача работодателем сведений в Реестр обученных лиц</vt:lpstr>
      <vt:lpstr>Передача работодателем сведений в Реестр обученных лиц</vt:lpstr>
      <vt:lpstr>Передача работодателем сведений в Реестр обученных лиц</vt:lpstr>
      <vt:lpstr>Передача работодателем сведений в Реестр обученных лиц</vt:lpstr>
      <vt:lpstr>Передача работодателем сведений в Реестр обученных лиц</vt:lpstr>
      <vt:lpstr>Передача работодателем сведений в Реестр обученных лиц</vt:lpstr>
      <vt:lpstr>Передача работодателем сведений в Реестр обученных лиц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работодателю, проводящему обучение работников требованиям охраны труда</dc:title>
  <dc:creator>Админ</dc:creator>
  <cp:lastModifiedBy>Админ</cp:lastModifiedBy>
  <cp:revision>2</cp:revision>
  <dcterms:created xsi:type="dcterms:W3CDTF">2023-09-20T01:11:22Z</dcterms:created>
  <dcterms:modified xsi:type="dcterms:W3CDTF">2023-09-20T02:48:13Z</dcterms:modified>
</cp:coreProperties>
</file>